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3"/>
  </p:notesMasterIdLst>
  <p:sldIdLst>
    <p:sldId id="260" r:id="rId2"/>
    <p:sldId id="259" r:id="rId3"/>
    <p:sldId id="267" r:id="rId4"/>
    <p:sldId id="268" r:id="rId5"/>
    <p:sldId id="257" r:id="rId6"/>
    <p:sldId id="261" r:id="rId7"/>
    <p:sldId id="262" r:id="rId8"/>
    <p:sldId id="264" r:id="rId9"/>
    <p:sldId id="263" r:id="rId10"/>
    <p:sldId id="266" r:id="rId11"/>
    <p:sldId id="265" r:id="rId12"/>
  </p:sldIdLst>
  <p:sldSz cx="6858000" cy="9144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N S" initials="NS" lastIdx="6" clrIdx="0">
    <p:extLst>
      <p:ext uri="{19B8F6BF-5375-455C-9EA6-DF929625EA0E}">
        <p15:presenceInfo xmlns:p15="http://schemas.microsoft.com/office/powerpoint/2012/main" userId="1d30a5f3d6ab6a43"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4" autoAdjust="0"/>
    <p:restoredTop sz="94660"/>
  </p:normalViewPr>
  <p:slideViewPr>
    <p:cSldViewPr>
      <p:cViewPr varScale="1">
        <p:scale>
          <a:sx n="84" d="100"/>
          <a:sy n="84" d="100"/>
        </p:scale>
        <p:origin x="2418" y="108"/>
      </p:cViewPr>
      <p:guideLst>
        <p:guide orient="horz" pos="2880"/>
        <p:guide pos="216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4C002CC-E2BA-41CA-BDE6-E7BB7463F30E}" type="datetimeFigureOut">
              <a:rPr lang="en-US" smtClean="0"/>
              <a:t>5/18/2018</a:t>
            </a:fld>
            <a:endParaRPr lang="en-US"/>
          </a:p>
        </p:txBody>
      </p:sp>
      <p:sp>
        <p:nvSpPr>
          <p:cNvPr id="4" name="Slide Image Placeholder 3"/>
          <p:cNvSpPr>
            <a:spLocks noGrp="1" noRot="1" noChangeAspect="1"/>
          </p:cNvSpPr>
          <p:nvPr>
            <p:ph type="sldImg" idx="2"/>
          </p:nvPr>
        </p:nvSpPr>
        <p:spPr>
          <a:xfrm>
            <a:off x="2143125" y="685800"/>
            <a:ext cx="257175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21816A4-E228-459D-AC12-879C14B32598}" type="slidenum">
              <a:rPr lang="en-US" smtClean="0"/>
              <a:t>‹#›</a:t>
            </a:fld>
            <a:endParaRPr lang="en-US"/>
          </a:p>
        </p:txBody>
      </p:sp>
    </p:spTree>
    <p:extLst>
      <p:ext uri="{BB962C8B-B14F-4D97-AF65-F5344CB8AC3E}">
        <p14:creationId xmlns:p14="http://schemas.microsoft.com/office/powerpoint/2010/main" val="26820067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B21816A4-E228-459D-AC12-879C14B32598}" type="slidenum">
              <a:rPr lang="en-US" smtClean="0"/>
              <a:t>2</a:t>
            </a:fld>
            <a:endParaRPr lang="en-US"/>
          </a:p>
        </p:txBody>
      </p:sp>
    </p:spTree>
    <p:extLst>
      <p:ext uri="{BB962C8B-B14F-4D97-AF65-F5344CB8AC3E}">
        <p14:creationId xmlns:p14="http://schemas.microsoft.com/office/powerpoint/2010/main" val="24557312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43125" y="685800"/>
            <a:ext cx="2571750" cy="3429000"/>
          </a:xfrm>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F3FED858-65C7-45A1-8FE1-9A5B869AA1BA}" type="slidenum">
              <a:rPr lang="en-US" smtClean="0"/>
              <a:t>5</a:t>
            </a:fld>
            <a:endParaRPr lang="en-US"/>
          </a:p>
        </p:txBody>
      </p:sp>
    </p:spTree>
    <p:extLst>
      <p:ext uri="{BB962C8B-B14F-4D97-AF65-F5344CB8AC3E}">
        <p14:creationId xmlns:p14="http://schemas.microsoft.com/office/powerpoint/2010/main" val="11628906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14350" y="2840568"/>
            <a:ext cx="5829300" cy="1960033"/>
          </a:xfrm>
        </p:spPr>
        <p:txBody>
          <a:bodyPr/>
          <a:lstStyle/>
          <a:p>
            <a:r>
              <a:rPr lang="en-US"/>
              <a:t>Click to edit Master title style</a:t>
            </a:r>
          </a:p>
        </p:txBody>
      </p:sp>
      <p:sp>
        <p:nvSpPr>
          <p:cNvPr id="3" name="Subtitle 2"/>
          <p:cNvSpPr>
            <a:spLocks noGrp="1"/>
          </p:cNvSpPr>
          <p:nvPr>
            <p:ph type="subTitle" idx="1"/>
          </p:nvPr>
        </p:nvSpPr>
        <p:spPr>
          <a:xfrm>
            <a:off x="1028700" y="5181600"/>
            <a:ext cx="4800600" cy="23368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657C0AD-A7D1-4C63-B435-02D89F2CEA1C}" type="datetimeFigureOut">
              <a:rPr lang="en-US" smtClean="0"/>
              <a:t>5/18/2018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09946AD-5999-4E99-AEDD-3BF910CA7252}" type="slidenum">
              <a:rPr lang="en-US" smtClean="0"/>
              <a:t>‹#›</a:t>
            </a:fld>
            <a:endParaRPr lang="en-US"/>
          </a:p>
        </p:txBody>
      </p:sp>
    </p:spTree>
    <p:extLst>
      <p:ext uri="{BB962C8B-B14F-4D97-AF65-F5344CB8AC3E}">
        <p14:creationId xmlns:p14="http://schemas.microsoft.com/office/powerpoint/2010/main" val="21960187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657C0AD-A7D1-4C63-B435-02D89F2CEA1C}" type="datetimeFigureOut">
              <a:rPr lang="en-US" smtClean="0"/>
              <a:t>5/18/2018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09946AD-5999-4E99-AEDD-3BF910CA7252}" type="slidenum">
              <a:rPr lang="en-US" smtClean="0"/>
              <a:t>‹#›</a:t>
            </a:fld>
            <a:endParaRPr lang="en-US"/>
          </a:p>
        </p:txBody>
      </p:sp>
    </p:spTree>
    <p:extLst>
      <p:ext uri="{BB962C8B-B14F-4D97-AF65-F5344CB8AC3E}">
        <p14:creationId xmlns:p14="http://schemas.microsoft.com/office/powerpoint/2010/main" val="12027868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72050" y="366185"/>
            <a:ext cx="1543050" cy="780203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42900" y="366185"/>
            <a:ext cx="4514850" cy="780203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657C0AD-A7D1-4C63-B435-02D89F2CEA1C}" type="datetimeFigureOut">
              <a:rPr lang="en-US" smtClean="0"/>
              <a:t>5/18/2018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09946AD-5999-4E99-AEDD-3BF910CA7252}" type="slidenum">
              <a:rPr lang="en-US" smtClean="0"/>
              <a:t>‹#›</a:t>
            </a:fld>
            <a:endParaRPr lang="en-US"/>
          </a:p>
        </p:txBody>
      </p:sp>
    </p:spTree>
    <p:extLst>
      <p:ext uri="{BB962C8B-B14F-4D97-AF65-F5344CB8AC3E}">
        <p14:creationId xmlns:p14="http://schemas.microsoft.com/office/powerpoint/2010/main" val="25702688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657C0AD-A7D1-4C63-B435-02D89F2CEA1C}" type="datetimeFigureOut">
              <a:rPr lang="en-US" smtClean="0"/>
              <a:t>5/18/2018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09946AD-5999-4E99-AEDD-3BF910CA7252}" type="slidenum">
              <a:rPr lang="en-US" smtClean="0"/>
              <a:t>‹#›</a:t>
            </a:fld>
            <a:endParaRPr lang="en-US"/>
          </a:p>
        </p:txBody>
      </p:sp>
    </p:spTree>
    <p:extLst>
      <p:ext uri="{BB962C8B-B14F-4D97-AF65-F5344CB8AC3E}">
        <p14:creationId xmlns:p14="http://schemas.microsoft.com/office/powerpoint/2010/main" val="1547194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41735" y="5875867"/>
            <a:ext cx="5829300" cy="1816100"/>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541735" y="3875618"/>
            <a:ext cx="5829300" cy="2000249"/>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657C0AD-A7D1-4C63-B435-02D89F2CEA1C}" type="datetimeFigureOut">
              <a:rPr lang="en-US" smtClean="0"/>
              <a:t>5/18/2018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09946AD-5999-4E99-AEDD-3BF910CA7252}" type="slidenum">
              <a:rPr lang="en-US" smtClean="0"/>
              <a:t>‹#›</a:t>
            </a:fld>
            <a:endParaRPr lang="en-US"/>
          </a:p>
        </p:txBody>
      </p:sp>
    </p:spTree>
    <p:extLst>
      <p:ext uri="{BB962C8B-B14F-4D97-AF65-F5344CB8AC3E}">
        <p14:creationId xmlns:p14="http://schemas.microsoft.com/office/powerpoint/2010/main" val="25724286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42900" y="2133601"/>
            <a:ext cx="3028950" cy="603461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486150" y="2133601"/>
            <a:ext cx="3028950" cy="603461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657C0AD-A7D1-4C63-B435-02D89F2CEA1C}" type="datetimeFigureOut">
              <a:rPr lang="en-US" smtClean="0"/>
              <a:t>5/18/2018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09946AD-5999-4E99-AEDD-3BF910CA7252}" type="slidenum">
              <a:rPr lang="en-US" smtClean="0"/>
              <a:t>‹#›</a:t>
            </a:fld>
            <a:endParaRPr lang="en-US"/>
          </a:p>
        </p:txBody>
      </p:sp>
    </p:spTree>
    <p:extLst>
      <p:ext uri="{BB962C8B-B14F-4D97-AF65-F5344CB8AC3E}">
        <p14:creationId xmlns:p14="http://schemas.microsoft.com/office/powerpoint/2010/main" val="17761441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342900" y="2046817"/>
            <a:ext cx="3030141" cy="85301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42900" y="2899833"/>
            <a:ext cx="3030141" cy="526838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3483769" y="2046817"/>
            <a:ext cx="3031331" cy="85301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3483769" y="2899833"/>
            <a:ext cx="3031331" cy="526838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657C0AD-A7D1-4C63-B435-02D89F2CEA1C}" type="datetimeFigureOut">
              <a:rPr lang="en-US" smtClean="0"/>
              <a:t>5/18/2018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09946AD-5999-4E99-AEDD-3BF910CA7252}" type="slidenum">
              <a:rPr lang="en-US" smtClean="0"/>
              <a:t>‹#›</a:t>
            </a:fld>
            <a:endParaRPr lang="en-US"/>
          </a:p>
        </p:txBody>
      </p:sp>
    </p:spTree>
    <p:extLst>
      <p:ext uri="{BB962C8B-B14F-4D97-AF65-F5344CB8AC3E}">
        <p14:creationId xmlns:p14="http://schemas.microsoft.com/office/powerpoint/2010/main" val="11113410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657C0AD-A7D1-4C63-B435-02D89F2CEA1C}" type="datetimeFigureOut">
              <a:rPr lang="en-US" smtClean="0"/>
              <a:t>5/18/2018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09946AD-5999-4E99-AEDD-3BF910CA7252}" type="slidenum">
              <a:rPr lang="en-US" smtClean="0"/>
              <a:t>‹#›</a:t>
            </a:fld>
            <a:endParaRPr lang="en-US"/>
          </a:p>
        </p:txBody>
      </p:sp>
    </p:spTree>
    <p:extLst>
      <p:ext uri="{BB962C8B-B14F-4D97-AF65-F5344CB8AC3E}">
        <p14:creationId xmlns:p14="http://schemas.microsoft.com/office/powerpoint/2010/main" val="38683362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657C0AD-A7D1-4C63-B435-02D89F2CEA1C}" type="datetimeFigureOut">
              <a:rPr lang="en-US" smtClean="0"/>
              <a:t>5/18/2018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09946AD-5999-4E99-AEDD-3BF910CA7252}" type="slidenum">
              <a:rPr lang="en-US" smtClean="0"/>
              <a:t>‹#›</a:t>
            </a:fld>
            <a:endParaRPr lang="en-US"/>
          </a:p>
        </p:txBody>
      </p:sp>
    </p:spTree>
    <p:extLst>
      <p:ext uri="{BB962C8B-B14F-4D97-AF65-F5344CB8AC3E}">
        <p14:creationId xmlns:p14="http://schemas.microsoft.com/office/powerpoint/2010/main" val="30496684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42900" y="364067"/>
            <a:ext cx="2256235" cy="154940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2681287" y="364067"/>
            <a:ext cx="3833813" cy="780415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42900" y="1913467"/>
            <a:ext cx="2256235" cy="625475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657C0AD-A7D1-4C63-B435-02D89F2CEA1C}" type="datetimeFigureOut">
              <a:rPr lang="en-US" smtClean="0"/>
              <a:t>5/18/2018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09946AD-5999-4E99-AEDD-3BF910CA7252}" type="slidenum">
              <a:rPr lang="en-US" smtClean="0"/>
              <a:t>‹#›</a:t>
            </a:fld>
            <a:endParaRPr lang="en-US"/>
          </a:p>
        </p:txBody>
      </p:sp>
    </p:spTree>
    <p:extLst>
      <p:ext uri="{BB962C8B-B14F-4D97-AF65-F5344CB8AC3E}">
        <p14:creationId xmlns:p14="http://schemas.microsoft.com/office/powerpoint/2010/main" val="224099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44216" y="6400800"/>
            <a:ext cx="4114800" cy="755651"/>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344216" y="817033"/>
            <a:ext cx="4114800" cy="54864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344216" y="7156451"/>
            <a:ext cx="4114800" cy="107314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657C0AD-A7D1-4C63-B435-02D89F2CEA1C}" type="datetimeFigureOut">
              <a:rPr lang="en-US" smtClean="0"/>
              <a:t>5/18/2018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09946AD-5999-4E99-AEDD-3BF910CA7252}" type="slidenum">
              <a:rPr lang="en-US" smtClean="0"/>
              <a:t>‹#›</a:t>
            </a:fld>
            <a:endParaRPr lang="en-US"/>
          </a:p>
        </p:txBody>
      </p:sp>
    </p:spTree>
    <p:extLst>
      <p:ext uri="{BB962C8B-B14F-4D97-AF65-F5344CB8AC3E}">
        <p14:creationId xmlns:p14="http://schemas.microsoft.com/office/powerpoint/2010/main" val="38869638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42900" y="366184"/>
            <a:ext cx="6172200" cy="1524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342900" y="2133601"/>
            <a:ext cx="6172200" cy="603461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342900" y="8475134"/>
            <a:ext cx="1600200" cy="486833"/>
          </a:xfrm>
          <a:prstGeom prst="rect">
            <a:avLst/>
          </a:prstGeom>
        </p:spPr>
        <p:txBody>
          <a:bodyPr vert="horz" lIns="91440" tIns="45720" rIns="91440" bIns="45720" rtlCol="0" anchor="ctr"/>
          <a:lstStyle>
            <a:lvl1pPr algn="l">
              <a:defRPr sz="1200">
                <a:solidFill>
                  <a:schemeClr val="tx1">
                    <a:tint val="75000"/>
                  </a:schemeClr>
                </a:solidFill>
              </a:defRPr>
            </a:lvl1pPr>
          </a:lstStyle>
          <a:p>
            <a:fld id="{1657C0AD-A7D1-4C63-B435-02D89F2CEA1C}" type="datetimeFigureOut">
              <a:rPr lang="en-US" smtClean="0"/>
              <a:t>5/18/2018</a:t>
            </a:fld>
            <a:endParaRPr lang="en-US"/>
          </a:p>
        </p:txBody>
      </p:sp>
      <p:sp>
        <p:nvSpPr>
          <p:cNvPr id="5" name="Footer Placeholder 4"/>
          <p:cNvSpPr>
            <a:spLocks noGrp="1"/>
          </p:cNvSpPr>
          <p:nvPr>
            <p:ph type="ftr" sz="quarter" idx="3"/>
          </p:nvPr>
        </p:nvSpPr>
        <p:spPr>
          <a:xfrm>
            <a:off x="2343150" y="8475134"/>
            <a:ext cx="2171700" cy="486833"/>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914900" y="8475134"/>
            <a:ext cx="1600200" cy="486833"/>
          </a:xfrm>
          <a:prstGeom prst="rect">
            <a:avLst/>
          </a:prstGeom>
        </p:spPr>
        <p:txBody>
          <a:bodyPr vert="horz" lIns="91440" tIns="45720" rIns="91440" bIns="45720" rtlCol="0" anchor="ctr"/>
          <a:lstStyle>
            <a:lvl1pPr algn="r">
              <a:defRPr sz="1200">
                <a:solidFill>
                  <a:schemeClr val="tx1">
                    <a:tint val="75000"/>
                  </a:schemeClr>
                </a:solidFill>
              </a:defRPr>
            </a:lvl1pPr>
          </a:lstStyle>
          <a:p>
            <a:fld id="{509946AD-5999-4E99-AEDD-3BF910CA7252}" type="slidenum">
              <a:rPr lang="en-US" smtClean="0"/>
              <a:t>‹#›</a:t>
            </a:fld>
            <a:endParaRPr lang="en-US"/>
          </a:p>
        </p:txBody>
      </p:sp>
    </p:spTree>
    <p:extLst>
      <p:ext uri="{BB962C8B-B14F-4D97-AF65-F5344CB8AC3E}">
        <p14:creationId xmlns:p14="http://schemas.microsoft.com/office/powerpoint/2010/main" val="290267467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2.xml"/><Relationship Id="rId5" Type="http://schemas.openxmlformats.org/officeDocument/2006/relationships/image" Target="../media/image8.jpeg"/><Relationship Id="rId4" Type="http://schemas.openxmlformats.org/officeDocument/2006/relationships/image" Target="../media/image7.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7807" y="8001000"/>
            <a:ext cx="6324600" cy="646331"/>
          </a:xfrm>
          <a:prstGeom prst="rect">
            <a:avLst/>
          </a:prstGeom>
        </p:spPr>
        <p:txBody>
          <a:bodyPr wrap="square">
            <a:spAutoFit/>
          </a:bodyPr>
          <a:lstStyle/>
          <a:p>
            <a:r>
              <a:rPr lang="en-US" b="1" dirty="0"/>
              <a:t>Table S1. Mean of </a:t>
            </a:r>
            <a:r>
              <a:rPr lang="en-US" b="1" i="1" dirty="0"/>
              <a:t>B. cinerea </a:t>
            </a:r>
            <a:r>
              <a:rPr lang="en-US" b="1" dirty="0"/>
              <a:t>lesion size of all isolates across all tomato accessions.</a:t>
            </a:r>
            <a:endParaRPr lang="en-US" dirty="0"/>
          </a:p>
        </p:txBody>
      </p:sp>
      <p:sp>
        <p:nvSpPr>
          <p:cNvPr id="5" name="TextBox 4">
            <a:extLst>
              <a:ext uri="{FF2B5EF4-FFF2-40B4-BE49-F238E27FC236}">
                <a16:creationId xmlns:a16="http://schemas.microsoft.com/office/drawing/2014/main" id="{CEB59130-B1A3-469C-B008-4B080B6A518E}"/>
              </a:ext>
            </a:extLst>
          </p:cNvPr>
          <p:cNvSpPr txBox="1"/>
          <p:nvPr/>
        </p:nvSpPr>
        <p:spPr>
          <a:xfrm>
            <a:off x="2273261" y="685800"/>
            <a:ext cx="2082878" cy="369332"/>
          </a:xfrm>
          <a:prstGeom prst="rect">
            <a:avLst/>
          </a:prstGeom>
          <a:noFill/>
        </p:spPr>
        <p:txBody>
          <a:bodyPr wrap="none" rtlCol="0">
            <a:spAutoFit/>
          </a:bodyPr>
          <a:lstStyle/>
          <a:p>
            <a:r>
              <a:rPr lang="en-US" dirty="0"/>
              <a:t>See separate .</a:t>
            </a:r>
            <a:r>
              <a:rPr lang="en-US" dirty="0" err="1"/>
              <a:t>xls</a:t>
            </a:r>
            <a:r>
              <a:rPr lang="en-US" dirty="0"/>
              <a:t> file</a:t>
            </a:r>
          </a:p>
        </p:txBody>
      </p:sp>
    </p:spTree>
    <p:extLst>
      <p:ext uri="{BB962C8B-B14F-4D97-AF65-F5344CB8AC3E}">
        <p14:creationId xmlns:p14="http://schemas.microsoft.com/office/powerpoint/2010/main" val="42431974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E28D4AE-5D99-427E-94C0-0B8E37181D1F}"/>
              </a:ext>
            </a:extLst>
          </p:cNvPr>
          <p:cNvPicPr>
            <a:picLocks noChangeAspect="1"/>
          </p:cNvPicPr>
          <p:nvPr/>
        </p:nvPicPr>
        <p:blipFill rotWithShape="1">
          <a:blip r:embed="rId2">
            <a:extLst>
              <a:ext uri="{28A0092B-C50C-407E-A947-70E740481C1C}">
                <a14:useLocalDpi xmlns:a14="http://schemas.microsoft.com/office/drawing/2010/main" val="0"/>
              </a:ext>
            </a:extLst>
          </a:blip>
          <a:srcRect l="13333" b="10000"/>
          <a:stretch/>
        </p:blipFill>
        <p:spPr>
          <a:xfrm>
            <a:off x="53634" y="2704344"/>
            <a:ext cx="3325053" cy="3452940"/>
          </a:xfrm>
          <a:prstGeom prst="rect">
            <a:avLst/>
          </a:prstGeom>
        </p:spPr>
      </p:pic>
      <p:pic>
        <p:nvPicPr>
          <p:cNvPr id="9" name="Picture 8">
            <a:extLst>
              <a:ext uri="{FF2B5EF4-FFF2-40B4-BE49-F238E27FC236}">
                <a16:creationId xmlns:a16="http://schemas.microsoft.com/office/drawing/2014/main" id="{287301AE-4C85-4E28-8581-A1DDFA6A7C4B}"/>
              </a:ext>
            </a:extLst>
          </p:cNvPr>
          <p:cNvPicPr>
            <a:picLocks noChangeAspect="1"/>
          </p:cNvPicPr>
          <p:nvPr/>
        </p:nvPicPr>
        <p:blipFill rotWithShape="1">
          <a:blip r:embed="rId3">
            <a:extLst>
              <a:ext uri="{28A0092B-C50C-407E-A947-70E740481C1C}">
                <a14:useLocalDpi xmlns:a14="http://schemas.microsoft.com/office/drawing/2010/main" val="0"/>
              </a:ext>
            </a:extLst>
          </a:blip>
          <a:srcRect l="8022" t="7778" r="6423" b="6666"/>
          <a:stretch/>
        </p:blipFill>
        <p:spPr>
          <a:xfrm>
            <a:off x="3499374" y="2889776"/>
            <a:ext cx="3282426" cy="3282424"/>
          </a:xfrm>
          <a:prstGeom prst="rect">
            <a:avLst/>
          </a:prstGeom>
        </p:spPr>
      </p:pic>
      <p:sp>
        <p:nvSpPr>
          <p:cNvPr id="2" name="TextBox 1">
            <a:extLst>
              <a:ext uri="{FF2B5EF4-FFF2-40B4-BE49-F238E27FC236}">
                <a16:creationId xmlns:a16="http://schemas.microsoft.com/office/drawing/2014/main" id="{AA3A7EE2-09D7-4988-9E70-F2472A5EC531}"/>
              </a:ext>
            </a:extLst>
          </p:cNvPr>
          <p:cNvSpPr txBox="1"/>
          <p:nvPr/>
        </p:nvSpPr>
        <p:spPr>
          <a:xfrm>
            <a:off x="152400" y="2590800"/>
            <a:ext cx="365806" cy="369332"/>
          </a:xfrm>
          <a:prstGeom prst="rect">
            <a:avLst/>
          </a:prstGeom>
          <a:noFill/>
        </p:spPr>
        <p:txBody>
          <a:bodyPr wrap="none" rtlCol="0">
            <a:spAutoFit/>
          </a:bodyPr>
          <a:lstStyle/>
          <a:p>
            <a:r>
              <a:rPr lang="en-US" dirty="0"/>
              <a:t>a)</a:t>
            </a:r>
          </a:p>
        </p:txBody>
      </p:sp>
      <p:sp>
        <p:nvSpPr>
          <p:cNvPr id="6" name="TextBox 5">
            <a:extLst>
              <a:ext uri="{FF2B5EF4-FFF2-40B4-BE49-F238E27FC236}">
                <a16:creationId xmlns:a16="http://schemas.microsoft.com/office/drawing/2014/main" id="{0A1D7DB7-C460-47DB-A0B3-6261CF93612A}"/>
              </a:ext>
            </a:extLst>
          </p:cNvPr>
          <p:cNvSpPr txBox="1"/>
          <p:nvPr/>
        </p:nvSpPr>
        <p:spPr>
          <a:xfrm>
            <a:off x="3733800" y="2590800"/>
            <a:ext cx="380232" cy="369332"/>
          </a:xfrm>
          <a:prstGeom prst="rect">
            <a:avLst/>
          </a:prstGeom>
          <a:noFill/>
        </p:spPr>
        <p:txBody>
          <a:bodyPr wrap="none" rtlCol="0">
            <a:spAutoFit/>
          </a:bodyPr>
          <a:lstStyle/>
          <a:p>
            <a:r>
              <a:rPr lang="en-US" dirty="0"/>
              <a:t>b)</a:t>
            </a:r>
          </a:p>
        </p:txBody>
      </p:sp>
    </p:spTree>
    <p:extLst>
      <p:ext uri="{BB962C8B-B14F-4D97-AF65-F5344CB8AC3E}">
        <p14:creationId xmlns:p14="http://schemas.microsoft.com/office/powerpoint/2010/main" val="20203085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04800" y="2819400"/>
            <a:ext cx="4686300" cy="4247317"/>
          </a:xfrm>
          <a:prstGeom prst="rect">
            <a:avLst/>
          </a:prstGeom>
        </p:spPr>
        <p:txBody>
          <a:bodyPr wrap="square">
            <a:spAutoFit/>
          </a:bodyPr>
          <a:lstStyle/>
          <a:p>
            <a:r>
              <a:rPr lang="en-US" b="1" dirty="0"/>
              <a:t>Figure S5. GEMMA GWA analysis of domestication sensitivity in </a:t>
            </a:r>
            <a:r>
              <a:rPr lang="en-US" b="1" i="1" dirty="0"/>
              <a:t>B. cinerea</a:t>
            </a:r>
            <a:r>
              <a:rPr lang="en-US" b="1" dirty="0"/>
              <a:t>.</a:t>
            </a:r>
            <a:endParaRPr lang="en-US" dirty="0"/>
          </a:p>
          <a:p>
            <a:r>
              <a:rPr lang="en-US" dirty="0"/>
              <a:t>Domestication sensitivity of each isolate was estimated using the average virulence on the wild and domesticated tomato germplasm and using calculated Sensitivity. This was then utilized for GWA mapping by GEMMA.</a:t>
            </a:r>
          </a:p>
          <a:p>
            <a:r>
              <a:rPr lang="en-US" dirty="0"/>
              <a:t>a) Venn diagram of overlapping SNPs identified as crossing the 99.9% permutation threshold for each trait.</a:t>
            </a:r>
          </a:p>
          <a:p>
            <a:r>
              <a:rPr lang="en-US" dirty="0"/>
              <a:t>b) Venn diagram of overlapping genes identified as crossing the 99.9% permutation threshold for each trait. Genes were called as significant if there was one significant SNP within the gene body or within 2kb of the gene body.</a:t>
            </a:r>
          </a:p>
        </p:txBody>
      </p:sp>
    </p:spTree>
    <p:extLst>
      <p:ext uri="{BB962C8B-B14F-4D97-AF65-F5344CB8AC3E}">
        <p14:creationId xmlns:p14="http://schemas.microsoft.com/office/powerpoint/2010/main" val="396078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76200" y="2863840"/>
            <a:ext cx="6477000" cy="5078313"/>
          </a:xfrm>
          <a:prstGeom prst="rect">
            <a:avLst/>
          </a:prstGeom>
        </p:spPr>
        <p:txBody>
          <a:bodyPr wrap="square">
            <a:spAutoFit/>
          </a:bodyPr>
          <a:lstStyle/>
          <a:p>
            <a:r>
              <a:rPr lang="en-US" b="1" dirty="0"/>
              <a:t>Table</a:t>
            </a:r>
            <a:r>
              <a:rPr lang="en-US" b="1" baseline="0" dirty="0"/>
              <a:t> S2. Gene and Function Annotation from B05.10 and T4 GWA Results</a:t>
            </a:r>
          </a:p>
          <a:p>
            <a:r>
              <a:rPr lang="en-US" baseline="0" dirty="0"/>
              <a:t>a) Genes with significant SNPs </a:t>
            </a:r>
            <a:r>
              <a:rPr lang="en-US" dirty="0"/>
              <a:t>on at least two tomato accessions by both </a:t>
            </a:r>
            <a:r>
              <a:rPr lang="en-US" dirty="0" err="1"/>
              <a:t>bigRR</a:t>
            </a:r>
            <a:r>
              <a:rPr lang="en-US" dirty="0"/>
              <a:t> on T4 and GEMMA on B05.10.</a:t>
            </a:r>
          </a:p>
          <a:p>
            <a:r>
              <a:rPr lang="en-US" baseline="0" dirty="0"/>
              <a:t>b) Genes with significant SNPs linked to Botrytis virulence response to tomato domestication </a:t>
            </a:r>
            <a:r>
              <a:rPr lang="en-US" dirty="0"/>
              <a:t> by both </a:t>
            </a:r>
            <a:r>
              <a:rPr lang="en-US" dirty="0" err="1"/>
              <a:t>bigRR</a:t>
            </a:r>
            <a:r>
              <a:rPr lang="en-US" dirty="0"/>
              <a:t> on T4 and GEMMA on B05.10.</a:t>
            </a:r>
            <a:endParaRPr lang="en-US" baseline="0" dirty="0"/>
          </a:p>
          <a:p>
            <a:r>
              <a:rPr lang="en-US" baseline="0" dirty="0"/>
              <a:t>c) </a:t>
            </a:r>
            <a:r>
              <a:rPr lang="en-US" dirty="0"/>
              <a:t>Functional categories significantly overrepresented in genes linked to Botrytis virulence response to tomato by both </a:t>
            </a:r>
            <a:r>
              <a:rPr lang="en-US" dirty="0" err="1"/>
              <a:t>bigRR</a:t>
            </a:r>
            <a:r>
              <a:rPr lang="en-US" dirty="0"/>
              <a:t> on T4 and GEMMA on B05.10.</a:t>
            </a:r>
          </a:p>
          <a:p>
            <a:r>
              <a:rPr lang="en-US" baseline="0" dirty="0"/>
              <a:t>d) </a:t>
            </a:r>
            <a:r>
              <a:rPr lang="en-US" dirty="0"/>
              <a:t>Functional categories significantly overrepresented in genes linked to Botrytis virulence response to tomato domestication by both </a:t>
            </a:r>
            <a:r>
              <a:rPr lang="en-US" dirty="0" err="1"/>
              <a:t>bigRR</a:t>
            </a:r>
            <a:r>
              <a:rPr lang="en-US" dirty="0"/>
              <a:t> on T4 and GEMMA on B05.10.</a:t>
            </a:r>
          </a:p>
          <a:p>
            <a:r>
              <a:rPr lang="en-US" dirty="0"/>
              <a:t>e</a:t>
            </a:r>
            <a:r>
              <a:rPr lang="en-US" baseline="0" dirty="0"/>
              <a:t>) Genes with significant SNPs from </a:t>
            </a:r>
            <a:r>
              <a:rPr lang="en-US" baseline="0" dirty="0" err="1"/>
              <a:t>bigRR</a:t>
            </a:r>
            <a:r>
              <a:rPr lang="en-US" baseline="0" dirty="0"/>
              <a:t> on T4 for Botrytis virulence in 11 or 12 of the tomato accessions. </a:t>
            </a:r>
          </a:p>
          <a:p>
            <a:r>
              <a:rPr lang="en-US" baseline="0" dirty="0"/>
              <a:t>f) </a:t>
            </a:r>
            <a:r>
              <a:rPr lang="en-US" dirty="0"/>
              <a:t>F</a:t>
            </a:r>
            <a:r>
              <a:rPr lang="en-US" baseline="0" dirty="0"/>
              <a:t>unctional categories significantly overrepresented in genes linked to Botrytis virulence response to tomato domestication by </a:t>
            </a:r>
            <a:r>
              <a:rPr lang="en-US" baseline="0" dirty="0" err="1"/>
              <a:t>bigRR</a:t>
            </a:r>
            <a:r>
              <a:rPr lang="en-US" baseline="0" dirty="0"/>
              <a:t> on T4 alone.</a:t>
            </a:r>
          </a:p>
        </p:txBody>
      </p:sp>
      <p:sp>
        <p:nvSpPr>
          <p:cNvPr id="4" name="TextBox 3">
            <a:extLst>
              <a:ext uri="{FF2B5EF4-FFF2-40B4-BE49-F238E27FC236}">
                <a16:creationId xmlns:a16="http://schemas.microsoft.com/office/drawing/2014/main" id="{AAE7CE75-FA19-4508-82F9-100625407C76}"/>
              </a:ext>
            </a:extLst>
          </p:cNvPr>
          <p:cNvSpPr txBox="1"/>
          <p:nvPr/>
        </p:nvSpPr>
        <p:spPr>
          <a:xfrm>
            <a:off x="2273261" y="685800"/>
            <a:ext cx="2082878" cy="369332"/>
          </a:xfrm>
          <a:prstGeom prst="rect">
            <a:avLst/>
          </a:prstGeom>
          <a:noFill/>
        </p:spPr>
        <p:txBody>
          <a:bodyPr wrap="none" rtlCol="0">
            <a:spAutoFit/>
          </a:bodyPr>
          <a:lstStyle/>
          <a:p>
            <a:r>
              <a:rPr lang="en-US" dirty="0"/>
              <a:t>See separate .</a:t>
            </a:r>
            <a:r>
              <a:rPr lang="en-US" dirty="0" err="1"/>
              <a:t>xls</a:t>
            </a:r>
            <a:r>
              <a:rPr lang="en-US" dirty="0"/>
              <a:t> file</a:t>
            </a:r>
          </a:p>
        </p:txBody>
      </p:sp>
    </p:spTree>
    <p:extLst>
      <p:ext uri="{BB962C8B-B14F-4D97-AF65-F5344CB8AC3E}">
        <p14:creationId xmlns:p14="http://schemas.microsoft.com/office/powerpoint/2010/main" val="10926153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9A17060-B583-4DDA-ADE4-22FC35D4D5DC}"/>
              </a:ext>
            </a:extLst>
          </p:cNvPr>
          <p:cNvPicPr>
            <a:picLocks noChangeAspect="1"/>
          </p:cNvPicPr>
          <p:nvPr/>
        </p:nvPicPr>
        <p:blipFill>
          <a:blip r:embed="rId2"/>
          <a:stretch>
            <a:fillRect/>
          </a:stretch>
        </p:blipFill>
        <p:spPr>
          <a:xfrm>
            <a:off x="2286000" y="0"/>
            <a:ext cx="2286000" cy="9144000"/>
          </a:xfrm>
          <a:prstGeom prst="rect">
            <a:avLst/>
          </a:prstGeom>
        </p:spPr>
      </p:pic>
    </p:spTree>
    <p:extLst>
      <p:ext uri="{BB962C8B-B14F-4D97-AF65-F5344CB8AC3E}">
        <p14:creationId xmlns:p14="http://schemas.microsoft.com/office/powerpoint/2010/main" val="32832742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B14FCE7-5A20-4115-B27E-AABC00B56D5F}"/>
              </a:ext>
            </a:extLst>
          </p:cNvPr>
          <p:cNvSpPr/>
          <p:nvPr/>
        </p:nvSpPr>
        <p:spPr>
          <a:xfrm>
            <a:off x="381000" y="4114799"/>
            <a:ext cx="4762500" cy="3970318"/>
          </a:xfrm>
          <a:prstGeom prst="rect">
            <a:avLst/>
          </a:prstGeom>
        </p:spPr>
        <p:txBody>
          <a:bodyPr wrap="square">
            <a:spAutoFit/>
          </a:bodyPr>
          <a:lstStyle/>
          <a:p>
            <a:r>
              <a:rPr lang="en-US" b="1" dirty="0"/>
              <a:t>Figure S1. Genetic distance between selected tomato accessions. </a:t>
            </a:r>
            <a:r>
              <a:rPr lang="en-US" dirty="0"/>
              <a:t>Pairwise Euclidean distances between 426 wild and domesticated tomato accessions in the </a:t>
            </a:r>
            <a:r>
              <a:rPr lang="en-US" dirty="0" err="1"/>
              <a:t>SolCAP</a:t>
            </a:r>
            <a:r>
              <a:rPr lang="en-US" dirty="0"/>
              <a:t> diversity panel calculated from Infinium SNP genotyping at 7,720 loci (Sim 2012). Clustering is by R </a:t>
            </a:r>
            <a:r>
              <a:rPr lang="en-US" dirty="0" err="1"/>
              <a:t>hclust's</a:t>
            </a:r>
            <a:r>
              <a:rPr lang="en-US" dirty="0"/>
              <a:t> default UPGMA method. </a:t>
            </a:r>
            <a:r>
              <a:rPr lang="en-US" i="1" dirty="0"/>
              <a:t>S. </a:t>
            </a:r>
            <a:r>
              <a:rPr lang="en-US" i="1" dirty="0" err="1"/>
              <a:t>pimpinellifolium</a:t>
            </a:r>
            <a:r>
              <a:rPr lang="en-US" dirty="0"/>
              <a:t> accessions in the current study are marked with orange stars, </a:t>
            </a:r>
            <a:r>
              <a:rPr lang="en-US" i="1" dirty="0"/>
              <a:t>S. </a:t>
            </a:r>
            <a:r>
              <a:rPr lang="en-US" i="1" dirty="0" err="1"/>
              <a:t>lycopersicum</a:t>
            </a:r>
            <a:r>
              <a:rPr lang="en-US" dirty="0"/>
              <a:t> accessions in the current study are marked with blue stars. All of the wild </a:t>
            </a:r>
            <a:r>
              <a:rPr lang="en-US" i="1" dirty="0"/>
              <a:t>S. </a:t>
            </a:r>
            <a:r>
              <a:rPr lang="en-US" i="1" dirty="0" err="1"/>
              <a:t>pimpinellifolium</a:t>
            </a:r>
            <a:r>
              <a:rPr lang="en-US" i="1" dirty="0"/>
              <a:t> </a:t>
            </a:r>
            <a:r>
              <a:rPr lang="en-US" dirty="0"/>
              <a:t>included in this panel cluster with our 3 accessions. </a:t>
            </a:r>
            <a:r>
              <a:rPr lang="en-US" i="1" dirty="0"/>
              <a:t>Mean</a:t>
            </a:r>
            <a:r>
              <a:rPr lang="en-US" dirty="0"/>
              <a:t> ± SE of lesion size of </a:t>
            </a:r>
            <a:r>
              <a:rPr lang="en-US" i="1" dirty="0"/>
              <a:t>B. cinerea</a:t>
            </a:r>
            <a:r>
              <a:rPr lang="en-US" dirty="0"/>
              <a:t> across the full study is included for each accession. </a:t>
            </a:r>
          </a:p>
        </p:txBody>
      </p:sp>
    </p:spTree>
    <p:extLst>
      <p:ext uri="{BB962C8B-B14F-4D97-AF65-F5344CB8AC3E}">
        <p14:creationId xmlns:p14="http://schemas.microsoft.com/office/powerpoint/2010/main" val="27009496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C:\Users\nesoltis\Documents\Projects\BcSolGWAS\paper\plots\FigR5\FigR5_Sl_LesionSize_IntMean_wilcoxtop.t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 y="140677"/>
            <a:ext cx="3200401" cy="337624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381000" y="3733800"/>
            <a:ext cx="3429000" cy="3693319"/>
          </a:xfrm>
          <a:prstGeom prst="rect">
            <a:avLst/>
          </a:prstGeom>
        </p:spPr>
        <p:txBody>
          <a:bodyPr>
            <a:spAutoFit/>
          </a:bodyPr>
          <a:lstStyle/>
          <a:p>
            <a:r>
              <a:rPr lang="en-US" b="1" dirty="0"/>
              <a:t>Figure S2. Rank order plot of B. cinerea lesion size on two tomato genotypes. </a:t>
            </a:r>
            <a:endParaRPr lang="en-US" dirty="0"/>
          </a:p>
          <a:p>
            <a:r>
              <a:rPr lang="en-US" dirty="0"/>
              <a:t>Each B. cinerea isolate is a straight line tracing mean lesion size on LA1547 to mean on LA0410, the two host genotypes with the most pronounced effect on the rank order of isolates by lesion size (Wilcoxon signed-rank test with FDR-correction, p &lt; 7.18e-17, Table S1). </a:t>
            </a:r>
          </a:p>
          <a:p>
            <a:endParaRPr lang="en-US" dirty="0"/>
          </a:p>
        </p:txBody>
      </p:sp>
    </p:spTree>
    <p:extLst>
      <p:ext uri="{BB962C8B-B14F-4D97-AF65-F5344CB8AC3E}">
        <p14:creationId xmlns:p14="http://schemas.microsoft.com/office/powerpoint/2010/main" val="42065335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8443390-420D-47F4-9225-E9BB4D0814AF}"/>
              </a:ext>
            </a:extLst>
          </p:cNvPr>
          <p:cNvPicPr>
            <a:picLocks noChangeAspect="1"/>
          </p:cNvPicPr>
          <p:nvPr/>
        </p:nvPicPr>
        <p:blipFill>
          <a:blip r:embed="rId2"/>
          <a:stretch>
            <a:fillRect/>
          </a:stretch>
        </p:blipFill>
        <p:spPr>
          <a:xfrm>
            <a:off x="-3810" y="0"/>
            <a:ext cx="6858000" cy="4286250"/>
          </a:xfrm>
          <a:prstGeom prst="rect">
            <a:avLst/>
          </a:prstGeom>
        </p:spPr>
      </p:pic>
      <p:pic>
        <p:nvPicPr>
          <p:cNvPr id="6" name="Picture 5">
            <a:extLst>
              <a:ext uri="{FF2B5EF4-FFF2-40B4-BE49-F238E27FC236}">
                <a16:creationId xmlns:a16="http://schemas.microsoft.com/office/drawing/2014/main" id="{62ABA95F-C993-4ABB-9C61-359394971956}"/>
              </a:ext>
            </a:extLst>
          </p:cNvPr>
          <p:cNvPicPr>
            <a:picLocks noChangeAspect="1"/>
          </p:cNvPicPr>
          <p:nvPr/>
        </p:nvPicPr>
        <p:blipFill>
          <a:blip r:embed="rId3"/>
          <a:stretch>
            <a:fillRect/>
          </a:stretch>
        </p:blipFill>
        <p:spPr>
          <a:xfrm>
            <a:off x="0" y="4495800"/>
            <a:ext cx="6858000" cy="4286250"/>
          </a:xfrm>
          <a:prstGeom prst="rect">
            <a:avLst/>
          </a:prstGeom>
        </p:spPr>
      </p:pic>
      <p:sp>
        <p:nvSpPr>
          <p:cNvPr id="2" name="TextBox 1">
            <a:extLst>
              <a:ext uri="{FF2B5EF4-FFF2-40B4-BE49-F238E27FC236}">
                <a16:creationId xmlns:a16="http://schemas.microsoft.com/office/drawing/2014/main" id="{EBC086B6-C56C-42DB-99BC-35EEE3C472D6}"/>
              </a:ext>
            </a:extLst>
          </p:cNvPr>
          <p:cNvSpPr txBox="1"/>
          <p:nvPr/>
        </p:nvSpPr>
        <p:spPr>
          <a:xfrm>
            <a:off x="-22860" y="-7382"/>
            <a:ext cx="365806" cy="369332"/>
          </a:xfrm>
          <a:prstGeom prst="rect">
            <a:avLst/>
          </a:prstGeom>
          <a:noFill/>
        </p:spPr>
        <p:txBody>
          <a:bodyPr wrap="none" rtlCol="0">
            <a:spAutoFit/>
          </a:bodyPr>
          <a:lstStyle/>
          <a:p>
            <a:r>
              <a:rPr lang="en-US" dirty="0"/>
              <a:t>a)</a:t>
            </a:r>
          </a:p>
        </p:txBody>
      </p:sp>
      <p:sp>
        <p:nvSpPr>
          <p:cNvPr id="4" name="TextBox 3">
            <a:extLst>
              <a:ext uri="{FF2B5EF4-FFF2-40B4-BE49-F238E27FC236}">
                <a16:creationId xmlns:a16="http://schemas.microsoft.com/office/drawing/2014/main" id="{19767552-A7A5-43F1-8EE2-E57334FDF924}"/>
              </a:ext>
            </a:extLst>
          </p:cNvPr>
          <p:cNvSpPr txBox="1"/>
          <p:nvPr/>
        </p:nvSpPr>
        <p:spPr>
          <a:xfrm>
            <a:off x="0" y="4316492"/>
            <a:ext cx="377026" cy="369332"/>
          </a:xfrm>
          <a:prstGeom prst="rect">
            <a:avLst/>
          </a:prstGeom>
          <a:noFill/>
        </p:spPr>
        <p:txBody>
          <a:bodyPr wrap="none" rtlCol="0">
            <a:spAutoFit/>
          </a:bodyPr>
          <a:lstStyle/>
          <a:p>
            <a:r>
              <a:rPr lang="en-US" dirty="0"/>
              <a:t>b)</a:t>
            </a:r>
          </a:p>
        </p:txBody>
      </p:sp>
    </p:spTree>
    <p:extLst>
      <p:ext uri="{BB962C8B-B14F-4D97-AF65-F5344CB8AC3E}">
        <p14:creationId xmlns:p14="http://schemas.microsoft.com/office/powerpoint/2010/main" val="32080622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Rectangle 3"/>
          <p:cNvSpPr/>
          <p:nvPr/>
        </p:nvSpPr>
        <p:spPr>
          <a:xfrm>
            <a:off x="381000" y="3733800"/>
            <a:ext cx="4800600" cy="5078313"/>
          </a:xfrm>
          <a:prstGeom prst="rect">
            <a:avLst/>
          </a:prstGeom>
        </p:spPr>
        <p:txBody>
          <a:bodyPr wrap="square">
            <a:spAutoFit/>
          </a:bodyPr>
          <a:lstStyle/>
          <a:p>
            <a:r>
              <a:rPr lang="en-US" b="1" dirty="0"/>
              <a:t>Figure S3. GWA by GEMMA of </a:t>
            </a:r>
            <a:r>
              <a:rPr lang="en-US" b="1" i="1" dirty="0"/>
              <a:t>B. cinerea</a:t>
            </a:r>
            <a:r>
              <a:rPr lang="en-US" b="1" dirty="0"/>
              <a:t> lesion size on individual tomato genotypes.</a:t>
            </a:r>
            <a:endParaRPr lang="en-US" dirty="0"/>
          </a:p>
          <a:p>
            <a:r>
              <a:rPr lang="en-US" i="1" dirty="0"/>
              <a:t>Botrytis cinerea </a:t>
            </a:r>
            <a:r>
              <a:rPr lang="en-US" dirty="0"/>
              <a:t>chromosomes are differentiated by shading, alternating light and dark grey.</a:t>
            </a:r>
          </a:p>
          <a:p>
            <a:r>
              <a:rPr lang="en-US" dirty="0"/>
              <a:t>a) Manhattan plot of estimated SNP effect sizes for </a:t>
            </a:r>
            <a:r>
              <a:rPr lang="en-US" i="1" dirty="0"/>
              <a:t>B. cinerea </a:t>
            </a:r>
            <a:r>
              <a:rPr lang="en-US" dirty="0"/>
              <a:t>lesion size using a single tomato accession, LA2093. The 99% permutation threshold for SNP significance is shown with a dotted line, the 99.9% threshold is a dashed line.</a:t>
            </a:r>
          </a:p>
          <a:p>
            <a:r>
              <a:rPr lang="en-US" dirty="0"/>
              <a:t>b) The number of tomato accessions for which a </a:t>
            </a:r>
            <a:r>
              <a:rPr lang="en-US" i="1" dirty="0"/>
              <a:t>B. cinerea</a:t>
            </a:r>
            <a:r>
              <a:rPr lang="en-US" dirty="0"/>
              <a:t> SNP was significantly linked to lesion development using the 99.9% permutation threshold. Frequency is number of phenotypes in which the SNP is significant. Vertical dotted lines identify regions with overlap between the significant SNPs for LA2093 and significance across most (≥10) of tomato genotypes tested.</a:t>
            </a:r>
          </a:p>
          <a:p>
            <a:endParaRPr lang="en-US" dirty="0"/>
          </a:p>
        </p:txBody>
      </p:sp>
    </p:spTree>
    <p:extLst>
      <p:ext uri="{BB962C8B-B14F-4D97-AF65-F5344CB8AC3E}">
        <p14:creationId xmlns:p14="http://schemas.microsoft.com/office/powerpoint/2010/main" val="23710284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C8B5EC8-7FA7-4CBE-97F8-8F61F2FB86B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6858000" cy="4286250"/>
          </a:xfrm>
          <a:prstGeom prst="rect">
            <a:avLst/>
          </a:prstGeom>
        </p:spPr>
      </p:pic>
      <p:pic>
        <p:nvPicPr>
          <p:cNvPr id="9" name="Picture 8">
            <a:extLst>
              <a:ext uri="{FF2B5EF4-FFF2-40B4-BE49-F238E27FC236}">
                <a16:creationId xmlns:a16="http://schemas.microsoft.com/office/drawing/2014/main" id="{B46AE097-1415-4373-ADD7-F3767514113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00400" y="0"/>
            <a:ext cx="3657600" cy="2743200"/>
          </a:xfrm>
          <a:prstGeom prst="rect">
            <a:avLst/>
          </a:prstGeom>
        </p:spPr>
      </p:pic>
      <p:pic>
        <p:nvPicPr>
          <p:cNvPr id="13" name="Picture 12">
            <a:extLst>
              <a:ext uri="{FF2B5EF4-FFF2-40B4-BE49-F238E27FC236}">
                <a16:creationId xmlns:a16="http://schemas.microsoft.com/office/drawing/2014/main" id="{8F451C69-72F1-4149-9586-91F46E744AD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5055326"/>
            <a:ext cx="6858000" cy="4572000"/>
          </a:xfrm>
          <a:prstGeom prst="rect">
            <a:avLst/>
          </a:prstGeom>
        </p:spPr>
      </p:pic>
      <p:pic>
        <p:nvPicPr>
          <p:cNvPr id="11" name="Picture 10">
            <a:extLst>
              <a:ext uri="{FF2B5EF4-FFF2-40B4-BE49-F238E27FC236}">
                <a16:creationId xmlns:a16="http://schemas.microsoft.com/office/drawing/2014/main" id="{6C6F7BB8-2FE9-4D98-8ED0-DE4A88A170E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200400" y="5055326"/>
            <a:ext cx="3657600" cy="2743200"/>
          </a:xfrm>
          <a:prstGeom prst="rect">
            <a:avLst/>
          </a:prstGeom>
        </p:spPr>
      </p:pic>
      <p:sp>
        <p:nvSpPr>
          <p:cNvPr id="2" name="TextBox 1">
            <a:extLst>
              <a:ext uri="{FF2B5EF4-FFF2-40B4-BE49-F238E27FC236}">
                <a16:creationId xmlns:a16="http://schemas.microsoft.com/office/drawing/2014/main" id="{9E3AA3D2-05DE-443F-98E9-C6D077BF112E}"/>
              </a:ext>
            </a:extLst>
          </p:cNvPr>
          <p:cNvSpPr txBox="1"/>
          <p:nvPr/>
        </p:nvSpPr>
        <p:spPr>
          <a:xfrm>
            <a:off x="0" y="152400"/>
            <a:ext cx="365806" cy="369332"/>
          </a:xfrm>
          <a:prstGeom prst="rect">
            <a:avLst/>
          </a:prstGeom>
          <a:noFill/>
        </p:spPr>
        <p:txBody>
          <a:bodyPr wrap="none" rtlCol="0">
            <a:spAutoFit/>
          </a:bodyPr>
          <a:lstStyle/>
          <a:p>
            <a:r>
              <a:rPr lang="en-US" dirty="0"/>
              <a:t>a)</a:t>
            </a:r>
          </a:p>
        </p:txBody>
      </p:sp>
      <p:sp>
        <p:nvSpPr>
          <p:cNvPr id="3" name="TextBox 2">
            <a:extLst>
              <a:ext uri="{FF2B5EF4-FFF2-40B4-BE49-F238E27FC236}">
                <a16:creationId xmlns:a16="http://schemas.microsoft.com/office/drawing/2014/main" id="{5C9B9F58-495D-4CAB-88B4-B1AF4611D8DA}"/>
              </a:ext>
            </a:extLst>
          </p:cNvPr>
          <p:cNvSpPr txBox="1"/>
          <p:nvPr/>
        </p:nvSpPr>
        <p:spPr>
          <a:xfrm>
            <a:off x="0" y="4857751"/>
            <a:ext cx="529426" cy="369332"/>
          </a:xfrm>
          <a:prstGeom prst="rect">
            <a:avLst/>
          </a:prstGeom>
          <a:noFill/>
        </p:spPr>
        <p:txBody>
          <a:bodyPr wrap="square" rtlCol="0">
            <a:spAutoFit/>
          </a:bodyPr>
          <a:lstStyle/>
          <a:p>
            <a:r>
              <a:rPr lang="en-US" dirty="0"/>
              <a:t>b)</a:t>
            </a:r>
          </a:p>
        </p:txBody>
      </p:sp>
    </p:spTree>
    <p:extLst>
      <p:ext uri="{BB962C8B-B14F-4D97-AF65-F5344CB8AC3E}">
        <p14:creationId xmlns:p14="http://schemas.microsoft.com/office/powerpoint/2010/main" val="33143331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Rectangle 3"/>
          <p:cNvSpPr/>
          <p:nvPr/>
        </p:nvSpPr>
        <p:spPr>
          <a:xfrm>
            <a:off x="-36786" y="2696735"/>
            <a:ext cx="4151586" cy="4801314"/>
          </a:xfrm>
          <a:prstGeom prst="rect">
            <a:avLst/>
          </a:prstGeom>
        </p:spPr>
        <p:txBody>
          <a:bodyPr wrap="square">
            <a:spAutoFit/>
          </a:bodyPr>
          <a:lstStyle/>
          <a:p>
            <a:r>
              <a:rPr lang="en-US" b="1" dirty="0"/>
              <a:t>Figure S4. Frequency of overlap in </a:t>
            </a:r>
            <a:r>
              <a:rPr lang="en-US" b="1" i="1" dirty="0"/>
              <a:t>B. cinerea</a:t>
            </a:r>
            <a:r>
              <a:rPr lang="en-US" b="1" dirty="0"/>
              <a:t> GEMMA GWA significance across tomato accessions.</a:t>
            </a:r>
            <a:endParaRPr lang="en-US" dirty="0"/>
          </a:p>
          <a:p>
            <a:pPr marL="342900" indent="-342900">
              <a:buAutoNum type="alphaLcParenR"/>
            </a:pPr>
            <a:r>
              <a:rPr lang="en-US" dirty="0"/>
              <a:t>Frequency with which the top 1000 </a:t>
            </a:r>
            <a:r>
              <a:rPr lang="en-US" i="1" dirty="0"/>
              <a:t>B. cinerea</a:t>
            </a:r>
            <a:r>
              <a:rPr lang="en-US" dirty="0"/>
              <a:t> SNPs per phenotype significantly associated with lesion size on the 12 tomato accessions using the 99.9% permutation threshold. </a:t>
            </a:r>
          </a:p>
          <a:p>
            <a:pPr marL="342900" indent="-342900">
              <a:buAutoNum type="alphaLcParenR"/>
            </a:pPr>
            <a:r>
              <a:rPr lang="en-US" dirty="0"/>
              <a:t>Frequency with which a </a:t>
            </a:r>
            <a:r>
              <a:rPr lang="en-US" i="1" dirty="0"/>
              <a:t>B. cinerea</a:t>
            </a:r>
            <a:r>
              <a:rPr lang="en-US" dirty="0"/>
              <a:t> gene significantly associated with lesion size on the 12 tomato accessions. Genes were called as significant if there was one of the top 1000 significant SNPs per phenotype at the 99.9% permutation threshold within the gene body, or within 2kb of the gene body.</a:t>
            </a:r>
          </a:p>
        </p:txBody>
      </p:sp>
    </p:spTree>
    <p:extLst>
      <p:ext uri="{BB962C8B-B14F-4D97-AF65-F5344CB8AC3E}">
        <p14:creationId xmlns:p14="http://schemas.microsoft.com/office/powerpoint/2010/main" val="24164581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23799</TotalTime>
  <Words>728</Words>
  <Application>Microsoft Office PowerPoint</Application>
  <PresentationFormat>On-screen Show (4:3)</PresentationFormat>
  <Paragraphs>32</Paragraphs>
  <Slides>11</Slides>
  <Notes>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11</vt:i4>
      </vt:variant>
    </vt:vector>
  </HeadingPairs>
  <TitlesOfParts>
    <vt:vector size="14" baseType="lpstr">
      <vt:lpstr>Arial</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University of California, Davis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Nicole Soltis</dc:creator>
  <cp:lastModifiedBy>N S</cp:lastModifiedBy>
  <cp:revision>56</cp:revision>
  <dcterms:created xsi:type="dcterms:W3CDTF">2018-01-09T00:51:21Z</dcterms:created>
  <dcterms:modified xsi:type="dcterms:W3CDTF">2018-05-18T23:53:29Z</dcterms:modified>
</cp:coreProperties>
</file>